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906000" cy="6858000" type="A4"/>
  <p:notesSz cx="7102475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  <a:srgbClr val="FFFFE1"/>
    <a:srgbClr val="F0CCC8"/>
    <a:srgbClr val="FF9999"/>
    <a:srgbClr val="DDDDFF"/>
    <a:srgbClr val="CCCCFF"/>
    <a:srgbClr val="FFFFCC"/>
    <a:srgbClr val="FFFFB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585" autoAdjust="0"/>
    <p:restoredTop sz="94609" autoAdjust="0"/>
  </p:normalViewPr>
  <p:slideViewPr>
    <p:cSldViewPr>
      <p:cViewPr>
        <p:scale>
          <a:sx n="110" d="100"/>
          <a:sy n="110" d="100"/>
        </p:scale>
        <p:origin x="-432" y="9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1731"/>
          </a:xfrm>
          <a:prstGeom prst="rect">
            <a:avLst/>
          </a:prstGeom>
        </p:spPr>
        <p:txBody>
          <a:bodyPr vert="horz" lIns="99031" tIns="49516" rIns="99031" bIns="495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1731"/>
          </a:xfrm>
          <a:prstGeom prst="rect">
            <a:avLst/>
          </a:prstGeom>
        </p:spPr>
        <p:txBody>
          <a:bodyPr vert="horz" lIns="99031" tIns="49516" rIns="99031" bIns="495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CEE82EE1-0575-48E9-AB67-4DE89C0B8203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8350"/>
            <a:ext cx="5543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1" tIns="49516" rIns="99031" bIns="49516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248" y="4861442"/>
            <a:ext cx="5681980" cy="4605576"/>
          </a:xfrm>
          <a:prstGeom prst="rect">
            <a:avLst/>
          </a:prstGeom>
        </p:spPr>
        <p:txBody>
          <a:bodyPr vert="horz" lIns="99031" tIns="49516" rIns="99031" bIns="49516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7739" cy="511731"/>
          </a:xfrm>
          <a:prstGeom prst="rect">
            <a:avLst/>
          </a:prstGeom>
        </p:spPr>
        <p:txBody>
          <a:bodyPr vert="horz" lIns="99031" tIns="49516" rIns="99031" bIns="495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093" y="9721106"/>
            <a:ext cx="3077739" cy="511731"/>
          </a:xfrm>
          <a:prstGeom prst="rect">
            <a:avLst/>
          </a:prstGeom>
        </p:spPr>
        <p:txBody>
          <a:bodyPr vert="horz" lIns="99031" tIns="49516" rIns="99031" bIns="495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47E00D0F-3772-4553-9960-A3DF10D1648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9217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36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D63F91-202B-44AE-977E-50D83E129336}" type="slidenum">
              <a:rPr lang="ko-KR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3550" y="0"/>
            <a:ext cx="897890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73877" y="2143116"/>
            <a:ext cx="8280855" cy="150019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1268" y="3786190"/>
            <a:ext cx="8126073" cy="85725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AB05C-9AF0-4334-A6E0-800FCB894528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35F6B-FEED-4FAB-862F-B21B5E3FD8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493617" y="1428736"/>
            <a:ext cx="8899984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1500176"/>
            <a:ext cx="8915400" cy="462598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7FCB8-07B3-4493-B50D-DAC7D8008F10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8097F-8EB8-4625-997B-BEAA633329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80400" y="-15875"/>
            <a:ext cx="162560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280820" y="285728"/>
            <a:ext cx="1315650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571481"/>
            <a:ext cx="7708129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0C1A-5E74-4702-8009-A43F65A69AE6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A9760-B9D8-427A-A1C7-1AAB0C6608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309563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8765" y="285728"/>
            <a:ext cx="92677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AEAE3-D09D-4D2A-A4FF-7BE9C196EF3E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3D443-C3C7-4820-B57C-13818DE9B8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49530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cxnSp>
        <p:nvCxnSpPr>
          <p:cNvPr id="5" name="직선 연결선 4"/>
          <p:cNvCxnSpPr/>
          <p:nvPr/>
        </p:nvCxnSpPr>
        <p:spPr>
          <a:xfrm>
            <a:off x="541704" y="4429132"/>
            <a:ext cx="835824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04" y="3071810"/>
            <a:ext cx="8358246" cy="1504952"/>
          </a:xfrm>
        </p:spPr>
        <p:txBody>
          <a:bodyPr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04" y="4500570"/>
            <a:ext cx="8358246" cy="164306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27D3-08FC-42E9-8C50-EBDFCF0E1F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B0D0-F4F3-4CB6-BFE5-3EBD760E0230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285750"/>
            <a:ext cx="9906000" cy="1143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851264" y="1643050"/>
            <a:ext cx="4101736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5107782" y="1643050"/>
            <a:ext cx="4101084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F9A2F-F427-4B62-93AA-1879AF7FFCA7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7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E94F1-CCA6-460E-A882-B9899CD469E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309563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9598025" y="0"/>
            <a:ext cx="309563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41709" y="1500174"/>
            <a:ext cx="4333906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41708" y="5429264"/>
            <a:ext cx="43388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5110010" y="1500174"/>
            <a:ext cx="4333906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5107783" y="5429264"/>
            <a:ext cx="4333905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9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48A18-4A88-434C-AA09-1822EC748DB8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11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3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91AD0-61C3-4A6A-BEE2-902E73DAC2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63550" y="0"/>
            <a:ext cx="897890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03" y="428604"/>
            <a:ext cx="8868997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4FFD6-C3A6-4E7A-90BE-F959CB8C93B1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5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E8A62-8A9C-455B-88B6-4DBC6715A5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FCF66-E9CA-4D90-A2C1-C56AB8E97653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FB954-4EB3-4A39-99D6-6451C059F0F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 bwMode="invGray">
          <a:xfrm>
            <a:off x="309563" y="263525"/>
            <a:ext cx="9596437" cy="665163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309563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41704" y="285728"/>
            <a:ext cx="8822593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41704" y="1006231"/>
            <a:ext cx="2399126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3018237" y="1000108"/>
            <a:ext cx="6346031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F3C85-2803-4A3D-A40D-AD53A867AC67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8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2AD8-E7B2-4E48-850B-5D6A317829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3571875"/>
            <a:ext cx="9906000" cy="3286125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03" y="3571876"/>
            <a:ext cx="3559994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41703" y="4714884"/>
            <a:ext cx="3559994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333871" y="1071546"/>
            <a:ext cx="4566079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US" noProof="0"/>
          </a:p>
        </p:txBody>
      </p:sp>
      <p:sp>
        <p:nvSpPr>
          <p:cNvPr id="6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5BCC9-4229-4AE5-B659-A2427D852A74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7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384550" y="6572250"/>
            <a:ext cx="3136900" cy="2984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C2960-0618-418D-8BB5-CFBFEEDD5C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50"/>
            <a:ext cx="9906000" cy="285750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1588"/>
            <a:ext cx="9906000" cy="284162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38138" y="274638"/>
            <a:ext cx="92583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102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572250"/>
            <a:ext cx="2311400" cy="285750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D729DBD-3339-41C2-B3C2-633C90EB572D}" type="datetimeFigureOut">
              <a:rPr lang="ko-KR" altLang="en-US"/>
              <a:pPr>
                <a:defRPr/>
              </a:pPr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572250"/>
            <a:ext cx="3136900" cy="285750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572250"/>
            <a:ext cx="2311400" cy="285750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089292-CA65-4463-85C6-47EA8F0C31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08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HY견명조" pitchFamily="18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HY견명조" pitchFamily="18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HY견명조" pitchFamily="18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HY견명조" pitchFamily="18" charset="-127"/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C9824C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C9824C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72480" y="252126"/>
            <a:ext cx="47863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US" altLang="ko-KR" sz="1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동녘M" pitchFamily="18" charset="-127"/>
              <a:ea typeface="HY동녘M" pitchFamily="18" charset="-127"/>
              <a:cs typeface="굴림" pitchFamily="50" charset="-127"/>
            </a:endParaRPr>
          </a:p>
          <a:p>
            <a:pPr>
              <a:defRPr/>
            </a:pPr>
            <a:r>
              <a:rPr lang="ko-KR" altLang="en-US" sz="160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취학 직전 아동의 기초학습 능력의 실태 세미나 </a:t>
            </a:r>
            <a:endParaRPr lang="en-US" altLang="ko-KR" sz="1600" dirty="0">
              <a:solidFill>
                <a:srgbClr val="000000"/>
              </a:solidFill>
              <a:latin typeface="HY동녘M" pitchFamily="18" charset="-127"/>
              <a:ea typeface="HY동녘M" pitchFamily="18" charset="-127"/>
              <a:cs typeface="굴림" pitchFamily="50" charset="-127"/>
            </a:endParaRPr>
          </a:p>
        </p:txBody>
      </p:sp>
      <p:sp>
        <p:nvSpPr>
          <p:cNvPr id="12292" name="TextBox 15"/>
          <p:cNvSpPr txBox="1">
            <a:spLocks noChangeArrowheads="1"/>
          </p:cNvSpPr>
          <p:nvPr/>
        </p:nvSpPr>
        <p:spPr bwMode="auto">
          <a:xfrm>
            <a:off x="272481" y="1047750"/>
            <a:ext cx="4680520" cy="151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latinLnBrk="0" hangingPunct="0">
              <a:lnSpc>
                <a:spcPct val="120000"/>
              </a:lnSpc>
            </a:pPr>
            <a:r>
              <a:rPr lang="en-US" altLang="ko-KR" sz="110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2015</a:t>
            </a:r>
            <a:r>
              <a:rPr lang="ko-KR" altLang="en-US" sz="110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년 취학 직전 아동의 기초학습 능력의 실태 세미나가 다음과 </a:t>
            </a:r>
            <a:r>
              <a:rPr lang="ko-KR" altLang="en-US" sz="1100" dirty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같이 개최됩니다</a:t>
            </a:r>
            <a:r>
              <a:rPr lang="en-US" altLang="ko-KR" sz="1100" dirty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. </a:t>
            </a:r>
          </a:p>
          <a:p>
            <a:pPr eaLnBrk="0" latinLnBrk="0" hangingPunct="0">
              <a:lnSpc>
                <a:spcPct val="120000"/>
              </a:lnSpc>
            </a:pPr>
            <a:r>
              <a:rPr lang="ko-KR" altLang="en-US" sz="1100" dirty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학회원님들의 많은 관심과 참여 부탁 드립니다</a:t>
            </a:r>
            <a:r>
              <a:rPr lang="en-US" altLang="ko-KR" sz="1100" dirty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.</a:t>
            </a:r>
          </a:p>
          <a:p>
            <a:pPr eaLnBrk="0" latinLnBrk="0" hangingPunct="0">
              <a:lnSpc>
                <a:spcPct val="120000"/>
              </a:lnSpc>
            </a:pPr>
            <a:endParaRPr lang="en-US" altLang="ko-KR" sz="1100" dirty="0">
              <a:solidFill>
                <a:srgbClr val="000000"/>
              </a:solidFill>
              <a:latin typeface="HY동녘M" pitchFamily="18" charset="-127"/>
              <a:ea typeface="HY동녘M" pitchFamily="18" charset="-127"/>
              <a:cs typeface="굴림" pitchFamily="50" charset="-127"/>
            </a:endParaRPr>
          </a:p>
          <a:p>
            <a:pPr eaLnBrk="0" latinLnBrk="0" hangingPunct="0">
              <a:lnSpc>
                <a:spcPct val="120000"/>
              </a:lnSpc>
              <a:buFont typeface="Wingdings" pitchFamily="2" charset="2"/>
              <a:buChar char="v"/>
            </a:pP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 일     </a:t>
            </a:r>
            <a:r>
              <a:rPr lang="ko-KR" altLang="en-US" sz="1050" dirty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시 </a:t>
            </a:r>
            <a:r>
              <a:rPr lang="en-US" altLang="ko-KR" sz="1050" dirty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: 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2015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년 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9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월 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19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일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(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토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)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 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11:10~14:00</a:t>
            </a:r>
            <a:endParaRPr lang="en-US" altLang="ko-KR" sz="1050" dirty="0">
              <a:solidFill>
                <a:srgbClr val="000000"/>
              </a:solidFill>
              <a:latin typeface="HY동녘M" pitchFamily="18" charset="-127"/>
              <a:ea typeface="HY동녘M" pitchFamily="18" charset="-127"/>
              <a:cs typeface="굴림" pitchFamily="50" charset="-127"/>
            </a:endParaRPr>
          </a:p>
          <a:p>
            <a:pPr eaLnBrk="0" latinLnBrk="0" hangingPunct="0">
              <a:lnSpc>
                <a:spcPct val="120000"/>
              </a:lnSpc>
              <a:buFont typeface="Wingdings" pitchFamily="2" charset="2"/>
              <a:buChar char="v"/>
            </a:pPr>
            <a:r>
              <a:rPr lang="en-US" altLang="ko-KR" sz="1050" dirty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 </a:t>
            </a:r>
            <a:r>
              <a:rPr lang="ko-KR" altLang="en-US" sz="1050" dirty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장     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소 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: 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한국교육과정평가원 대회의실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(433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호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)</a:t>
            </a:r>
          </a:p>
          <a:p>
            <a:pPr eaLnBrk="0" latinLnBrk="0" hangingPunct="0">
              <a:lnSpc>
                <a:spcPct val="120000"/>
              </a:lnSpc>
              <a:buFont typeface="Wingdings" pitchFamily="2" charset="2"/>
              <a:buChar char="v"/>
            </a:pP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 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공동주최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: 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한국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초등교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육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학회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, 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한국교육과정학회</a:t>
            </a:r>
            <a:r>
              <a:rPr lang="en-US" altLang="ko-KR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, KICE </a:t>
            </a:r>
            <a:r>
              <a:rPr lang="ko-KR" altLang="en-US" sz="1050" dirty="0" smtClean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선행교육예방센터</a:t>
            </a:r>
            <a:endParaRPr lang="en-US" altLang="ko-KR" sz="1050" dirty="0" smtClean="0">
              <a:solidFill>
                <a:srgbClr val="000000"/>
              </a:solidFill>
              <a:latin typeface="HY동녘M" pitchFamily="18" charset="-127"/>
              <a:ea typeface="HY동녘M" pitchFamily="18" charset="-127"/>
              <a:cs typeface="굴림" pitchFamily="50" charset="-127"/>
            </a:endParaRPr>
          </a:p>
        </p:txBody>
      </p:sp>
      <p:sp>
        <p:nvSpPr>
          <p:cNvPr id="12314" name="TextBox 8"/>
          <p:cNvSpPr txBox="1">
            <a:spLocks noChangeArrowheads="1"/>
          </p:cNvSpPr>
          <p:nvPr/>
        </p:nvSpPr>
        <p:spPr bwMode="auto">
          <a:xfrm>
            <a:off x="5168900" y="545258"/>
            <a:ext cx="17145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ko-KR" altLang="en-US" sz="1100" dirty="0">
                <a:solidFill>
                  <a:srgbClr val="000000"/>
                </a:solidFill>
                <a:latin typeface="HY동녘M" pitchFamily="18" charset="-127"/>
                <a:ea typeface="HY동녘M" pitchFamily="18" charset="-127"/>
                <a:cs typeface="굴림" pitchFamily="50" charset="-127"/>
              </a:rPr>
              <a:t> 오시는 길</a:t>
            </a:r>
            <a:endParaRPr lang="ko-KR" altLang="en-US" dirty="0">
              <a:ea typeface="HY동녘M" pitchFamily="18" charset="-127"/>
              <a:cs typeface="굴림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42246643"/>
              </p:ext>
            </p:extLst>
          </p:nvPr>
        </p:nvGraphicFramePr>
        <p:xfrm>
          <a:off x="416496" y="2847260"/>
          <a:ext cx="4392488" cy="3318044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936104"/>
                <a:gridCol w="3456384"/>
              </a:tblGrid>
              <a:tr h="216421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-150" dirty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시간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주요 내용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</a:tr>
              <a:tr h="438051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11:10 ~11:20</a:t>
                      </a:r>
                      <a:endParaRPr lang="en-US" sz="1000" b="1" kern="0" spc="0" dirty="0">
                        <a:solidFill>
                          <a:srgbClr val="000000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15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인사말</a:t>
                      </a:r>
                      <a:endParaRPr lang="en-US" altLang="ko-KR" sz="1000" kern="0" spc="-150" dirty="0" smtClean="0"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박순경</a:t>
                      </a:r>
                      <a:r>
                        <a:rPr lang="en-US" altLang="ko-KR" sz="1000" kern="0" spc="0" dirty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한국교육과정학회장</a:t>
                      </a:r>
                      <a:r>
                        <a:rPr lang="en-US" altLang="ko-KR" sz="1000" kern="0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, </a:t>
                      </a:r>
                      <a:r>
                        <a:rPr lang="en-US" altLang="ko-KR" sz="1000" kern="0" spc="-15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KICE</a:t>
                      </a:r>
                      <a:r>
                        <a:rPr lang="en-US" altLang="ko-KR" sz="1000" kern="0" spc="-15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</a:t>
                      </a:r>
                      <a:r>
                        <a:rPr lang="en-US" altLang="ko-KR" sz="1000" kern="0" spc="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</a:t>
                      </a:r>
                      <a:r>
                        <a:rPr lang="ko-KR" altLang="en-US" sz="1000" kern="0" spc="0" baseline="0" dirty="0" err="1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선행교육예방연구센터장</a:t>
                      </a:r>
                      <a:r>
                        <a:rPr lang="en-US" altLang="ko-KR" sz="1000" kern="0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)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김정효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한국초등교육학회장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</a:tr>
              <a:tr h="205894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0000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[</a:t>
                      </a:r>
                      <a:r>
                        <a:rPr lang="ko-KR" altLang="en-US" sz="1000" b="1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주제발표</a:t>
                      </a:r>
                      <a:r>
                        <a:rPr lang="en-US" altLang="ko-KR" sz="1000" b="1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]</a:t>
                      </a:r>
                      <a:endParaRPr lang="ko-KR" altLang="en-US" sz="1000" b="1" spc="0" dirty="0"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</a:tr>
              <a:tr h="363226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11:20 ~11:40</a:t>
                      </a:r>
                      <a:endParaRPr lang="en-US" sz="1000" b="1" kern="0" spc="0" dirty="0">
                        <a:solidFill>
                          <a:srgbClr val="000000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15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주제발표</a:t>
                      </a:r>
                      <a:r>
                        <a:rPr lang="ko-KR" altLang="en-US" sz="1000" kern="0" spc="-15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</a:t>
                      </a:r>
                      <a:r>
                        <a:rPr lang="en-US" altLang="ko-KR" sz="1000" kern="0" spc="-15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1  :    </a:t>
                      </a:r>
                      <a:r>
                        <a:rPr lang="ko-KR" altLang="en-US" sz="1000" kern="0" spc="-15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취학   직전   아동의    국어    기초 학습    능력의    실태</a:t>
                      </a:r>
                      <a:r>
                        <a:rPr lang="en-US" altLang="ko-KR" sz="1000" kern="0" spc="-15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  </a:t>
                      </a:r>
                      <a:endParaRPr lang="en-US" altLang="ko-KR" sz="1000" kern="0" spc="-150" dirty="0"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- 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이승미 </a:t>
                      </a:r>
                      <a:r>
                        <a:rPr lang="en-US" altLang="ko-KR" sz="1000" kern="0" spc="0" dirty="0" smtClean="0">
                          <a:solidFill>
                            <a:schemeClr val="tx1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(</a:t>
                      </a:r>
                      <a:r>
                        <a:rPr lang="en-US" altLang="ko-KR" sz="1000" kern="0" spc="0" dirty="0" smtClean="0">
                          <a:solidFill>
                            <a:schemeClr val="tx1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KICE </a:t>
                      </a:r>
                      <a:r>
                        <a:rPr lang="ko-KR" altLang="en-US" sz="1000" kern="0" spc="0" dirty="0" smtClean="0">
                          <a:solidFill>
                            <a:schemeClr val="tx1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부연구위원</a:t>
                      </a:r>
                      <a:r>
                        <a:rPr lang="en-US" altLang="ko-KR" sz="1000" kern="0" spc="0" dirty="0" smtClean="0">
                          <a:solidFill>
                            <a:schemeClr val="tx1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</a:tr>
              <a:tr h="363226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11:40 ~12:00</a:t>
                      </a:r>
                      <a:endParaRPr lang="en-US" sz="1000" b="1" kern="0" spc="0" dirty="0">
                        <a:solidFill>
                          <a:srgbClr val="000000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15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주제발표  </a:t>
                      </a:r>
                      <a:r>
                        <a:rPr lang="en-US" altLang="ko-KR" sz="1000" kern="0" spc="-15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2   :  </a:t>
                      </a:r>
                      <a:r>
                        <a:rPr lang="ko-KR" altLang="en-US" sz="1000" kern="0" spc="-15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취학 </a:t>
                      </a:r>
                      <a:r>
                        <a:rPr lang="ko-KR" altLang="en-US" sz="1000" kern="0" spc="-15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  직전   아동의    수학   기초학습   능력의   실태</a:t>
                      </a:r>
                      <a:endParaRPr lang="en-US" altLang="ko-KR" sz="1000" kern="0" spc="-150" baseline="0" dirty="0" smtClean="0"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1000" kern="0" spc="-15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 -  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권점례 </a:t>
                      </a:r>
                      <a:r>
                        <a:rPr lang="ko-KR" altLang="en-US" sz="1000" kern="0" spc="-15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</a:t>
                      </a:r>
                      <a:r>
                        <a:rPr lang="en-US" altLang="ko-KR" sz="1000" kern="0" spc="-15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(</a:t>
                      </a:r>
                      <a:r>
                        <a:rPr lang="en-US" altLang="ko-KR" sz="1000" kern="0" spc="0" dirty="0" smtClean="0">
                          <a:solidFill>
                            <a:schemeClr val="tx1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KICE</a:t>
                      </a:r>
                      <a:r>
                        <a:rPr lang="en-US" altLang="ko-KR" sz="1000" kern="0" spc="-15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  </a:t>
                      </a:r>
                      <a:r>
                        <a:rPr lang="ko-KR" altLang="en-US" sz="1000" kern="0" spc="-15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연구위원</a:t>
                      </a:r>
                      <a:r>
                        <a:rPr lang="en-US" altLang="ko-KR" sz="1000" kern="0" spc="-150" baseline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)</a:t>
                      </a:r>
                      <a:endParaRPr lang="ko-KR" altLang="en-US" sz="1000" kern="0" spc="-150" dirty="0"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</a:tr>
              <a:tr h="363226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12:00 ~12:30</a:t>
                      </a:r>
                      <a:endParaRPr lang="en-US" sz="1000" b="1" kern="0" spc="0" dirty="0">
                        <a:solidFill>
                          <a:srgbClr val="000000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[</a:t>
                      </a:r>
                      <a:r>
                        <a:rPr lang="ko-KR" altLang="en-US" sz="1000" b="1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휴식</a:t>
                      </a:r>
                      <a:r>
                        <a:rPr lang="en-US" altLang="ko-KR" sz="1000" b="1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]</a:t>
                      </a:r>
                      <a:endParaRPr lang="ko-KR" altLang="en-US" sz="1000" b="1" dirty="0"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</a:tr>
              <a:tr h="205894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0000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1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[</a:t>
                      </a:r>
                      <a:r>
                        <a:rPr lang="ko-KR" altLang="en-US" sz="1000" b="1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토론</a:t>
                      </a:r>
                      <a:r>
                        <a:rPr lang="en-US" altLang="ko-KR" sz="1000" b="1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]</a:t>
                      </a:r>
                      <a:endParaRPr lang="ko-KR" altLang="en-US" sz="1000" b="1" dirty="0"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</a:tr>
              <a:tr h="574613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12:30 ~13:10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토론자 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1: 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옥현진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이화여자대학교 교수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)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토론자 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2: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남진영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(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경인교육대학교 교수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)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토론자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3: </a:t>
                      </a:r>
                      <a:r>
                        <a:rPr lang="ko-KR" altLang="en-US" sz="1000" kern="0" spc="0" baseline="0" dirty="0" err="1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홍후조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(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고려대학교 교수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)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토론자 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4: 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김중훈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(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인천 </a:t>
                      </a:r>
                      <a:r>
                        <a:rPr lang="ko-KR" altLang="en-US" sz="1000" kern="0" spc="0" baseline="0" dirty="0" err="1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운서초등학교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 교사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)</a:t>
                      </a:r>
                    </a:p>
                  </a:txBody>
                  <a:tcPr marL="57245" marR="57245" marT="15826" marB="15826" anchor="ctr"/>
                </a:tc>
              </a:tr>
              <a:tr h="363226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13:10 ~14:00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000" b="1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[</a:t>
                      </a:r>
                      <a:r>
                        <a:rPr lang="ko-KR" altLang="en-US" sz="1000" b="1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종합토론</a:t>
                      </a:r>
                      <a:r>
                        <a:rPr lang="en-US" altLang="ko-KR" sz="1000" b="1" spc="0" dirty="0" smtClean="0">
                          <a:latin typeface="함초롬돋움" pitchFamily="50" charset="-127"/>
                          <a:ea typeface="함초롬돋움" pitchFamily="50" charset="-127"/>
                          <a:cs typeface="함초롬돋움" pitchFamily="50" charset="-127"/>
                        </a:rPr>
                        <a:t>]</a:t>
                      </a:r>
                      <a:endParaRPr lang="ko-KR" altLang="en-US" sz="1000" b="1" spc="0" dirty="0">
                        <a:latin typeface="함초롬돋움" pitchFamily="50" charset="-127"/>
                        <a:ea typeface="함초롬돋움" pitchFamily="50" charset="-127"/>
                        <a:cs typeface="함초롬돋움" pitchFamily="50" charset="-127"/>
                      </a:endParaRPr>
                    </a:p>
                  </a:txBody>
                  <a:tcPr marL="57245" marR="57245" marT="15826" marB="15826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81166" y="2566619"/>
            <a:ext cx="3143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사회</a:t>
            </a:r>
            <a:r>
              <a:rPr lang="en-US" altLang="ko-KR" sz="1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:  </a:t>
            </a:r>
            <a:r>
              <a:rPr lang="ko-KR" altLang="en-US" sz="1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김진숙</a:t>
            </a:r>
            <a:r>
              <a:rPr lang="en-US" altLang="ko-KR" sz="1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1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한국교육과정학회 학술세미나위원장</a:t>
            </a:r>
            <a:r>
              <a:rPr lang="en-US" altLang="ko-KR" sz="1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  <a:endParaRPr lang="en-US" altLang="ko-KR" sz="1000" b="1" dirty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</p:txBody>
      </p:sp>
      <p:pic>
        <p:nvPicPr>
          <p:cNvPr id="10" name="Picture 1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97902" y="957476"/>
            <a:ext cx="4600896" cy="2880320"/>
          </a:xfrm>
          <a:prstGeom prst="rect">
            <a:avLst/>
          </a:prstGeom>
          <a:noFill/>
          <a:ln w="25282" cmpd="sng">
            <a:noFill/>
            <a:miter lim="800000"/>
            <a:headEnd/>
            <a:tailEnd/>
          </a:ln>
          <a:effectLst/>
        </p:spPr>
      </p:pic>
      <p:sp>
        <p:nvSpPr>
          <p:cNvPr id="11" name="AutoShape 120"/>
          <p:cNvSpPr>
            <a:spLocks noChangeArrowheads="1"/>
          </p:cNvSpPr>
          <p:nvPr/>
        </p:nvSpPr>
        <p:spPr bwMode="auto">
          <a:xfrm>
            <a:off x="5246136" y="4013423"/>
            <a:ext cx="4387384" cy="2151881"/>
          </a:xfrm>
          <a:prstGeom prst="roundRect">
            <a:avLst>
              <a:gd name="adj" fmla="val 3338"/>
            </a:avLst>
          </a:prstGeom>
          <a:blipFill dpi="0" rotWithShape="0">
            <a:blip r:embed="rId4" cstate="print"/>
            <a:srcRect/>
            <a:stretch>
              <a:fillRect/>
            </a:stretch>
          </a:blipFill>
          <a:ln w="25282" cmpd="sng">
            <a:noFill/>
            <a:round/>
            <a:headEnd/>
            <a:tailEnd/>
          </a:ln>
          <a:effectLst/>
        </p:spPr>
        <p:txBody>
          <a:bodyPr lIns="89910" tIns="46713" rIns="89910" bIns="46713" anchor="ctr"/>
          <a:lstStyle/>
          <a:p>
            <a:pPr defTabSz="898525">
              <a:lnSpc>
                <a:spcPct val="150000"/>
              </a:lnSpc>
            </a:pPr>
            <a:r>
              <a:rPr lang="en-US" altLang="ko-KR" sz="2000" b="1" i="1" dirty="0">
                <a:solidFill>
                  <a:srgbClr val="07050F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01</a:t>
            </a:r>
            <a:r>
              <a:rPr lang="en-US" altLang="ko-KR" sz="1600" dirty="0">
                <a:solidFill>
                  <a:srgbClr val="07050F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 </a:t>
            </a:r>
            <a:r>
              <a:rPr lang="en-US" altLang="ko-KR" sz="1600" dirty="0">
                <a:solidFill>
                  <a:srgbClr val="392777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   </a:t>
            </a:r>
            <a:r>
              <a:rPr lang="ko-KR" altLang="en-US" sz="1200" dirty="0">
                <a:solidFill>
                  <a:srgbClr val="3B5B28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지하철</a:t>
            </a:r>
            <a:r>
              <a:rPr lang="en-US" altLang="ko-KR" sz="1200" dirty="0">
                <a:solidFill>
                  <a:srgbClr val="3B5B28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5</a:t>
            </a:r>
            <a:r>
              <a:rPr lang="ko-KR" altLang="en-US" sz="1200" dirty="0">
                <a:solidFill>
                  <a:srgbClr val="3B5B28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호선 </a:t>
            </a:r>
            <a:r>
              <a:rPr lang="ko-KR" altLang="en-US" sz="1200" dirty="0" err="1">
                <a:solidFill>
                  <a:srgbClr val="3B5B28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서대문역</a:t>
            </a:r>
            <a:endParaRPr lang="ko-KR" altLang="en-US" sz="1200" dirty="0">
              <a:solidFill>
                <a:srgbClr val="3B5B28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  <a:sym typeface="Wingdings" pitchFamily="2" charset="2"/>
            </a:endParaRPr>
          </a:p>
          <a:p>
            <a:pPr algn="ctr" defTabSz="898525">
              <a:lnSpc>
                <a:spcPct val="150000"/>
              </a:lnSpc>
            </a:pPr>
            <a:r>
              <a:rPr lang="ko-KR" altLang="en-US" sz="1200" dirty="0" err="1">
                <a:solidFill>
                  <a:srgbClr val="392777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정동길로</a:t>
            </a:r>
            <a:r>
              <a:rPr lang="ko-KR" altLang="en-US" sz="1200" dirty="0">
                <a:solidFill>
                  <a:srgbClr val="392777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 </a:t>
            </a:r>
            <a:r>
              <a:rPr lang="en-US" altLang="ko-KR" sz="1200" dirty="0">
                <a:solidFill>
                  <a:srgbClr val="392777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650m </a:t>
            </a:r>
            <a:r>
              <a:rPr lang="ko-KR" altLang="en-US" sz="1200" dirty="0">
                <a:solidFill>
                  <a:srgbClr val="392777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방향</a:t>
            </a:r>
          </a:p>
          <a:p>
            <a:pPr defTabSz="898525">
              <a:lnSpc>
                <a:spcPct val="150000"/>
              </a:lnSpc>
            </a:pPr>
            <a:r>
              <a:rPr lang="en-US" altLang="ko-KR" sz="2000" b="1" i="1" dirty="0">
                <a:solidFill>
                  <a:srgbClr val="07050F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02</a:t>
            </a:r>
            <a:r>
              <a:rPr lang="en-US" altLang="ko-KR" sz="1600" dirty="0">
                <a:solidFill>
                  <a:srgbClr val="07050F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 </a:t>
            </a:r>
            <a:r>
              <a:rPr lang="en-US" altLang="ko-KR" sz="1600" dirty="0">
                <a:solidFill>
                  <a:srgbClr val="392777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   </a:t>
            </a:r>
            <a:r>
              <a:rPr lang="ko-KR" altLang="en-US" sz="1200" dirty="0">
                <a:solidFill>
                  <a:srgbClr val="3B5B28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지하철</a:t>
            </a:r>
            <a:r>
              <a:rPr lang="en-US" altLang="ko-KR" sz="1200" dirty="0">
                <a:solidFill>
                  <a:srgbClr val="3B5B28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1,2</a:t>
            </a:r>
            <a:r>
              <a:rPr lang="ko-KR" altLang="en-US" sz="1200" dirty="0">
                <a:solidFill>
                  <a:srgbClr val="3B5B28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호선 시청역</a:t>
            </a:r>
          </a:p>
          <a:p>
            <a:pPr algn="ctr" defTabSz="898525">
              <a:lnSpc>
                <a:spcPct val="150000"/>
              </a:lnSpc>
            </a:pPr>
            <a:r>
              <a:rPr lang="ko-KR" altLang="en-US" sz="1200" dirty="0" smtClean="0">
                <a:solidFill>
                  <a:srgbClr val="392777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  </a:t>
            </a:r>
            <a:r>
              <a:rPr lang="ko-KR" altLang="en-US" sz="1200" dirty="0" err="1" smtClean="0">
                <a:solidFill>
                  <a:srgbClr val="392777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덕수궁길로</a:t>
            </a:r>
            <a:r>
              <a:rPr lang="ko-KR" altLang="en-US" sz="1200" dirty="0" smtClean="0">
                <a:solidFill>
                  <a:srgbClr val="392777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 </a:t>
            </a:r>
            <a:r>
              <a:rPr lang="en-US" altLang="ko-KR" sz="1200" dirty="0">
                <a:solidFill>
                  <a:srgbClr val="392777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750m </a:t>
            </a:r>
            <a:r>
              <a:rPr lang="ko-KR" altLang="en-US" sz="1200" dirty="0" smtClean="0">
                <a:solidFill>
                  <a:srgbClr val="392777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방향</a:t>
            </a:r>
            <a:endParaRPr lang="en-US" altLang="ko-KR" sz="1200" dirty="0" smtClean="0">
              <a:solidFill>
                <a:srgbClr val="392777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  <a:sym typeface="Wingdings" pitchFamily="2" charset="2"/>
            </a:endParaRPr>
          </a:p>
          <a:p>
            <a:pPr algn="ctr" defTabSz="898525">
              <a:lnSpc>
                <a:spcPct val="150000"/>
              </a:lnSpc>
            </a:pPr>
            <a:endParaRPr lang="en-US" altLang="ko-KR" sz="700" dirty="0" smtClean="0">
              <a:solidFill>
                <a:srgbClr val="392777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  <a:sym typeface="Wingdings" pitchFamily="2" charset="2"/>
            </a:endParaRPr>
          </a:p>
          <a:p>
            <a:pPr algn="just" defTabSz="898525">
              <a:lnSpc>
                <a:spcPct val="150000"/>
              </a:lnSpc>
            </a:pPr>
            <a:r>
              <a:rPr lang="en-US" altLang="ko-KR" sz="1200" b="1" dirty="0" smtClean="0">
                <a:solidFill>
                  <a:srgbClr val="FF0000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* </a:t>
            </a:r>
            <a:r>
              <a:rPr lang="ko-KR" altLang="en-US" sz="1200" b="1" dirty="0" smtClean="0">
                <a:solidFill>
                  <a:srgbClr val="FF0000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주차 공간이 협소하며 주차료가 부과되오니</a:t>
            </a:r>
            <a:r>
              <a:rPr lang="en-US" altLang="ko-KR" sz="1200" b="1" dirty="0" smtClean="0">
                <a:solidFill>
                  <a:srgbClr val="FF0000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, </a:t>
            </a:r>
          </a:p>
          <a:p>
            <a:pPr algn="just" defTabSz="898525">
              <a:lnSpc>
                <a:spcPct val="150000"/>
              </a:lnSpc>
            </a:pPr>
            <a:r>
              <a:rPr lang="ko-KR" altLang="en-US" sz="1200" b="1" dirty="0" smtClean="0">
                <a:solidFill>
                  <a:srgbClr val="FF0000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   대중교통을 이용하시기 바랍니다</a:t>
            </a:r>
            <a:r>
              <a:rPr lang="en-US" altLang="ko-KR" sz="1200" b="1" dirty="0" smtClean="0">
                <a:solidFill>
                  <a:srgbClr val="FF0000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. </a:t>
            </a:r>
            <a:endParaRPr lang="ko-KR" altLang="en-US" sz="1200" b="1" dirty="0">
              <a:solidFill>
                <a:srgbClr val="FF0000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  <a:sym typeface="Wingdings" pitchFamily="2" charset="2"/>
            </a:endParaRPr>
          </a:p>
        </p:txBody>
      </p:sp>
      <p:sp>
        <p:nvSpPr>
          <p:cNvPr id="12" name="AutoShape 121"/>
          <p:cNvSpPr>
            <a:spLocks noChangeArrowheads="1"/>
          </p:cNvSpPr>
          <p:nvPr/>
        </p:nvSpPr>
        <p:spPr bwMode="auto">
          <a:xfrm>
            <a:off x="7452246" y="4174958"/>
            <a:ext cx="1173162" cy="220663"/>
          </a:xfrm>
          <a:prstGeom prst="roundRect">
            <a:avLst>
              <a:gd name="adj" fmla="val 782"/>
            </a:avLst>
          </a:prstGeom>
          <a:solidFill>
            <a:srgbClr val="B6C246"/>
          </a:solidFill>
          <a:ln w="25282" cmpd="sng">
            <a:noFill/>
            <a:round/>
            <a:headEnd/>
            <a:tailEnd/>
          </a:ln>
          <a:effectLst/>
        </p:spPr>
        <p:txBody>
          <a:bodyPr lIns="89910" tIns="46713" rIns="89910" bIns="46713" anchor="ctr"/>
          <a:lstStyle/>
          <a:p>
            <a:pPr algn="ctr" defTabSz="898525"/>
            <a:r>
              <a:rPr lang="en-US" altLang="ko-KR" sz="1200" b="1" dirty="0">
                <a:solidFill>
                  <a:srgbClr val="FFFFFF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5</a:t>
            </a:r>
            <a:r>
              <a:rPr lang="ko-KR" altLang="en-US" sz="1200" b="1" dirty="0">
                <a:solidFill>
                  <a:srgbClr val="FFFFFF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번 출구</a:t>
            </a:r>
          </a:p>
        </p:txBody>
      </p:sp>
      <p:sp>
        <p:nvSpPr>
          <p:cNvPr id="13" name="AutoShape 122"/>
          <p:cNvSpPr>
            <a:spLocks noChangeArrowheads="1"/>
          </p:cNvSpPr>
          <p:nvPr/>
        </p:nvSpPr>
        <p:spPr bwMode="auto">
          <a:xfrm>
            <a:off x="7444308" y="4933783"/>
            <a:ext cx="1171575" cy="204788"/>
          </a:xfrm>
          <a:prstGeom prst="roundRect">
            <a:avLst>
              <a:gd name="adj" fmla="val 727"/>
            </a:avLst>
          </a:prstGeom>
          <a:solidFill>
            <a:srgbClr val="B6C246"/>
          </a:solidFill>
          <a:ln w="25282" cmpd="sng">
            <a:noFill/>
            <a:round/>
            <a:headEnd/>
            <a:tailEnd/>
          </a:ln>
          <a:effectLst/>
        </p:spPr>
        <p:txBody>
          <a:bodyPr lIns="89910" tIns="46713" rIns="89910" bIns="46713" anchor="ctr"/>
          <a:lstStyle/>
          <a:p>
            <a:pPr algn="ctr" defTabSz="898525"/>
            <a:r>
              <a:rPr lang="en-US" altLang="ko-KR" sz="1200" b="1" dirty="0">
                <a:solidFill>
                  <a:srgbClr val="FFFFFF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1</a:t>
            </a:r>
            <a:r>
              <a:rPr lang="ko-KR" altLang="en-US" sz="1200" b="1" dirty="0">
                <a:solidFill>
                  <a:srgbClr val="FFFFFF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  <a:sym typeface="Wingdings" pitchFamily="2" charset="2"/>
              </a:rPr>
              <a:t>번 출구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978</TotalTime>
  <Words>221</Words>
  <Application>Microsoft Office PowerPoint</Application>
  <PresentationFormat>A4 용지(210x297mm)</PresentationFormat>
  <Paragraphs>43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고구려 벽화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pp</cp:lastModifiedBy>
  <cp:revision>145</cp:revision>
  <cp:lastPrinted>2012-09-10T04:30:42Z</cp:lastPrinted>
  <dcterms:created xsi:type="dcterms:W3CDTF">2010-11-14T07:41:19Z</dcterms:created>
  <dcterms:modified xsi:type="dcterms:W3CDTF">2015-09-09T17:08:50Z</dcterms:modified>
</cp:coreProperties>
</file>